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6" r:id="rId5"/>
    <p:sldId id="309" r:id="rId6"/>
    <p:sldId id="301" r:id="rId7"/>
    <p:sldId id="273" r:id="rId8"/>
    <p:sldId id="296" r:id="rId9"/>
    <p:sldId id="275" r:id="rId10"/>
    <p:sldId id="265" r:id="rId11"/>
    <p:sldId id="304" r:id="rId12"/>
    <p:sldId id="308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D8B"/>
    <a:srgbClr val="172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A5AEC-B4A6-4DEC-8CB5-D1A4F692F82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7AAF8A2A-4D73-4D8A-B302-0DEC9380DAAE}">
      <dgm:prSet phldrT="[Text]"/>
      <dgm:spPr/>
      <dgm:t>
        <a:bodyPr/>
        <a:lstStyle/>
        <a:p>
          <a:r>
            <a:rPr lang="en-US"/>
            <a:t>No AI allowed (no use of any AI tool for any part of the assignment).</a:t>
          </a:r>
        </a:p>
      </dgm:t>
    </dgm:pt>
    <dgm:pt modelId="{1A629DE0-37A0-454D-A15C-8C20A97E0418}" type="parTrans" cxnId="{103DFE51-A363-4A5C-A320-0130C5B62213}">
      <dgm:prSet/>
      <dgm:spPr/>
      <dgm:t>
        <a:bodyPr/>
        <a:lstStyle/>
        <a:p>
          <a:endParaRPr lang="en-US"/>
        </a:p>
      </dgm:t>
    </dgm:pt>
    <dgm:pt modelId="{4279FB90-5E2D-4D22-8782-2CBD8D2B777A}" type="sibTrans" cxnId="{103DFE51-A363-4A5C-A320-0130C5B62213}">
      <dgm:prSet/>
      <dgm:spPr/>
      <dgm:t>
        <a:bodyPr/>
        <a:lstStyle/>
        <a:p>
          <a:endParaRPr lang="en-US"/>
        </a:p>
      </dgm:t>
    </dgm:pt>
    <dgm:pt modelId="{0CA58D2A-4C5D-49CF-B54D-D811BAEE2A69}">
      <dgm:prSet phldrT="[Text]"/>
      <dgm:spPr/>
      <dgm:t>
        <a:bodyPr/>
        <a:lstStyle/>
        <a:p>
          <a:r>
            <a:rPr lang="en-US" dirty="0"/>
            <a:t>AI can be used for anything in the assignment but prompts and draft histories need to be submitted.</a:t>
          </a:r>
        </a:p>
      </dgm:t>
    </dgm:pt>
    <dgm:pt modelId="{3FB68AED-C228-46E7-A444-970600CFA202}" type="parTrans" cxnId="{6CBA0895-3F60-4E3E-A1CB-046BB6E94026}">
      <dgm:prSet/>
      <dgm:spPr/>
      <dgm:t>
        <a:bodyPr/>
        <a:lstStyle/>
        <a:p>
          <a:endParaRPr lang="en-US"/>
        </a:p>
      </dgm:t>
    </dgm:pt>
    <dgm:pt modelId="{E3C75EA0-DB57-4BAD-AB0F-AC04AD8CAB05}" type="sibTrans" cxnId="{6CBA0895-3F60-4E3E-A1CB-046BB6E94026}">
      <dgm:prSet/>
      <dgm:spPr/>
      <dgm:t>
        <a:bodyPr/>
        <a:lstStyle/>
        <a:p>
          <a:endParaRPr lang="en-US"/>
        </a:p>
      </dgm:t>
    </dgm:pt>
    <dgm:pt modelId="{EE9653C0-E8D4-4EE1-8CC9-B4CE7119BBE6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/>
            <a:t>AI can be used for anything in the assignment. </a:t>
          </a:r>
        </a:p>
      </dgm:t>
    </dgm:pt>
    <dgm:pt modelId="{C2F63B63-648B-4129-A311-B9E5254D7AAA}" type="parTrans" cxnId="{11FDACF0-C079-48F4-81C3-F34D7D109FBB}">
      <dgm:prSet/>
      <dgm:spPr/>
      <dgm:t>
        <a:bodyPr/>
        <a:lstStyle/>
        <a:p>
          <a:endParaRPr lang="en-US"/>
        </a:p>
      </dgm:t>
    </dgm:pt>
    <dgm:pt modelId="{F530EB71-CF4A-461A-901E-8607730AF402}" type="sibTrans" cxnId="{11FDACF0-C079-48F4-81C3-F34D7D109FBB}">
      <dgm:prSet/>
      <dgm:spPr/>
      <dgm:t>
        <a:bodyPr/>
        <a:lstStyle/>
        <a:p>
          <a:endParaRPr lang="en-US"/>
        </a:p>
      </dgm:t>
    </dgm:pt>
    <dgm:pt modelId="{03E31515-FDF4-4B1D-88F9-9E7773980249}">
      <dgm:prSet/>
      <dgm:spPr/>
      <dgm:t>
        <a:bodyPr/>
        <a:lstStyle/>
        <a:p>
          <a:r>
            <a:rPr lang="en-US"/>
            <a:t>AI can be minimally used (idea generation, simple editing, only approved platforms allowed).</a:t>
          </a:r>
        </a:p>
      </dgm:t>
    </dgm:pt>
    <dgm:pt modelId="{181A6DDB-A2EB-4671-BFA2-31374C822205}" type="parTrans" cxnId="{15637FB7-704F-4589-AC44-4B8270607FE3}">
      <dgm:prSet/>
      <dgm:spPr/>
      <dgm:t>
        <a:bodyPr/>
        <a:lstStyle/>
        <a:p>
          <a:endParaRPr lang="en-US"/>
        </a:p>
      </dgm:t>
    </dgm:pt>
    <dgm:pt modelId="{E126FF5C-B643-41F8-8250-A9888F966E2D}" type="sibTrans" cxnId="{15637FB7-704F-4589-AC44-4B8270607FE3}">
      <dgm:prSet/>
      <dgm:spPr/>
      <dgm:t>
        <a:bodyPr/>
        <a:lstStyle/>
        <a:p>
          <a:endParaRPr lang="en-US"/>
        </a:p>
      </dgm:t>
    </dgm:pt>
    <dgm:pt modelId="{BC603D3E-3107-4BF0-A031-120EF8D50943}">
      <dgm:prSet/>
      <dgm:spPr/>
      <dgm:t>
        <a:bodyPr/>
        <a:lstStyle/>
        <a:p>
          <a:r>
            <a:rPr lang="en-US"/>
            <a:t>AI can be used for specified activities (included in the assignment description) or a specific AI can be used for certain tasks.</a:t>
          </a:r>
        </a:p>
      </dgm:t>
    </dgm:pt>
    <dgm:pt modelId="{6DAB39CB-7BD1-48C1-B2E4-FBB70D678A40}" type="parTrans" cxnId="{F2AA674B-F879-4662-98F4-0E8A408F0F3E}">
      <dgm:prSet/>
      <dgm:spPr/>
      <dgm:t>
        <a:bodyPr/>
        <a:lstStyle/>
        <a:p>
          <a:endParaRPr lang="en-US"/>
        </a:p>
      </dgm:t>
    </dgm:pt>
    <dgm:pt modelId="{86E5F324-4D98-45C5-A607-AE56B22AD834}" type="sibTrans" cxnId="{F2AA674B-F879-4662-98F4-0E8A408F0F3E}">
      <dgm:prSet/>
      <dgm:spPr/>
      <dgm:t>
        <a:bodyPr/>
        <a:lstStyle/>
        <a:p>
          <a:endParaRPr lang="en-US"/>
        </a:p>
      </dgm:t>
    </dgm:pt>
    <dgm:pt modelId="{5085EFF9-3B38-425C-A561-F4D9B1CC8562}">
      <dgm:prSet/>
      <dgm:spPr/>
      <dgm:t>
        <a:bodyPr/>
        <a:lstStyle/>
        <a:p>
          <a:r>
            <a:rPr lang="en-US" dirty="0"/>
            <a:t>AI can be more generally used, but the student needs to detail exactly how it was used and include prompts in their submission.</a:t>
          </a:r>
        </a:p>
      </dgm:t>
    </dgm:pt>
    <dgm:pt modelId="{7D4D4580-D254-4834-ACE7-3CF559F3FE9A}" type="parTrans" cxnId="{83C7761A-0B5F-4814-A930-8BA4991B2E16}">
      <dgm:prSet/>
      <dgm:spPr/>
      <dgm:t>
        <a:bodyPr/>
        <a:lstStyle/>
        <a:p>
          <a:endParaRPr lang="en-US"/>
        </a:p>
      </dgm:t>
    </dgm:pt>
    <dgm:pt modelId="{30D93FE6-C2A6-4150-86C0-490510961445}" type="sibTrans" cxnId="{83C7761A-0B5F-4814-A930-8BA4991B2E16}">
      <dgm:prSet/>
      <dgm:spPr/>
      <dgm:t>
        <a:bodyPr/>
        <a:lstStyle/>
        <a:p>
          <a:endParaRPr lang="en-US"/>
        </a:p>
      </dgm:t>
    </dgm:pt>
    <dgm:pt modelId="{23CB6315-049E-48FC-A877-10AF2E439F18}">
      <dgm:prSet/>
      <dgm:spPr/>
      <dgm:t>
        <a:bodyPr/>
        <a:lstStyle/>
        <a:p>
          <a:r>
            <a:rPr lang="en-US" dirty="0"/>
            <a:t>AI can be used for idea generation, organizing, outlining, drafting (main writing still done by the student), and editing, and when submitted all prompts and a revision history must be provided.</a:t>
          </a:r>
        </a:p>
      </dgm:t>
    </dgm:pt>
    <dgm:pt modelId="{39C573E7-674C-4326-BBB6-FB8EF7598C1D}" type="parTrans" cxnId="{2D1188BA-56AD-4AC7-AFC0-B3906FBB74C4}">
      <dgm:prSet/>
      <dgm:spPr/>
      <dgm:t>
        <a:bodyPr/>
        <a:lstStyle/>
        <a:p>
          <a:endParaRPr lang="en-US"/>
        </a:p>
      </dgm:t>
    </dgm:pt>
    <dgm:pt modelId="{F1D6FDE5-BE11-4334-BFEB-8165DE66297C}" type="sibTrans" cxnId="{2D1188BA-56AD-4AC7-AFC0-B3906FBB74C4}">
      <dgm:prSet/>
      <dgm:spPr/>
      <dgm:t>
        <a:bodyPr/>
        <a:lstStyle/>
        <a:p>
          <a:endParaRPr lang="en-US"/>
        </a:p>
      </dgm:t>
    </dgm:pt>
    <dgm:pt modelId="{EBF2AF8A-9F2F-4076-8CDB-50B27A7941C0}">
      <dgm:prSet/>
      <dgm:spPr/>
      <dgm:t>
        <a:bodyPr/>
        <a:lstStyle/>
        <a:p>
          <a:endParaRPr lang="en-US"/>
        </a:p>
      </dgm:t>
    </dgm:pt>
    <dgm:pt modelId="{25A68895-BA33-429D-801B-C17AC68B3C11}" type="parTrans" cxnId="{CA0D98C1-ECFC-4425-A5D1-9DAFBAC1B76B}">
      <dgm:prSet/>
      <dgm:spPr/>
      <dgm:t>
        <a:bodyPr/>
        <a:lstStyle/>
        <a:p>
          <a:endParaRPr lang="en-US"/>
        </a:p>
      </dgm:t>
    </dgm:pt>
    <dgm:pt modelId="{320F648C-C9FE-41C6-9865-95AAB5BEBC01}" type="sibTrans" cxnId="{CA0D98C1-ECFC-4425-A5D1-9DAFBAC1B76B}">
      <dgm:prSet/>
      <dgm:spPr/>
      <dgm:t>
        <a:bodyPr/>
        <a:lstStyle/>
        <a:p>
          <a:endParaRPr lang="en-US"/>
        </a:p>
      </dgm:t>
    </dgm:pt>
    <dgm:pt modelId="{AC7A3D81-50E1-4D64-9390-4571630E0FC8}" type="pres">
      <dgm:prSet presAssocID="{F90A5AEC-B4A6-4DEC-8CB5-D1A4F692F829}" presName="Name0" presStyleCnt="0">
        <dgm:presLayoutVars>
          <dgm:chMax val="7"/>
          <dgm:chPref val="7"/>
          <dgm:dir/>
        </dgm:presLayoutVars>
      </dgm:prSet>
      <dgm:spPr/>
    </dgm:pt>
    <dgm:pt modelId="{FC223808-E6F4-40DE-94FC-3ED9A3C4393E}" type="pres">
      <dgm:prSet presAssocID="{F90A5AEC-B4A6-4DEC-8CB5-D1A4F692F829}" presName="Name1" presStyleCnt="0"/>
      <dgm:spPr/>
    </dgm:pt>
    <dgm:pt modelId="{09BFC4B0-964A-4799-85C4-FF27676D30FB}" type="pres">
      <dgm:prSet presAssocID="{F90A5AEC-B4A6-4DEC-8CB5-D1A4F692F829}" presName="cycle" presStyleCnt="0"/>
      <dgm:spPr/>
    </dgm:pt>
    <dgm:pt modelId="{77B8338E-1C3F-4406-992D-8A1E9B76F4D8}" type="pres">
      <dgm:prSet presAssocID="{F90A5AEC-B4A6-4DEC-8CB5-D1A4F692F829}" presName="srcNode" presStyleLbl="node1" presStyleIdx="0" presStyleCnt="7"/>
      <dgm:spPr/>
    </dgm:pt>
    <dgm:pt modelId="{EB06BAAA-5EC4-48D4-9572-1CE23B2211F8}" type="pres">
      <dgm:prSet presAssocID="{F90A5AEC-B4A6-4DEC-8CB5-D1A4F692F829}" presName="conn" presStyleLbl="parChTrans1D2" presStyleIdx="0" presStyleCnt="1"/>
      <dgm:spPr/>
    </dgm:pt>
    <dgm:pt modelId="{2C528BE7-3D6F-491E-A585-196F99A57864}" type="pres">
      <dgm:prSet presAssocID="{F90A5AEC-B4A6-4DEC-8CB5-D1A4F692F829}" presName="extraNode" presStyleLbl="node1" presStyleIdx="0" presStyleCnt="7"/>
      <dgm:spPr/>
    </dgm:pt>
    <dgm:pt modelId="{4188C471-8CE8-45BB-B672-4468A4BFCE6C}" type="pres">
      <dgm:prSet presAssocID="{F90A5AEC-B4A6-4DEC-8CB5-D1A4F692F829}" presName="dstNode" presStyleLbl="node1" presStyleIdx="0" presStyleCnt="7"/>
      <dgm:spPr/>
    </dgm:pt>
    <dgm:pt modelId="{684E37BA-1F69-4EC9-9DCB-588367718173}" type="pres">
      <dgm:prSet presAssocID="{EE9653C0-E8D4-4EE1-8CC9-B4CE7119BBE6}" presName="text_1" presStyleLbl="node1" presStyleIdx="0" presStyleCnt="7">
        <dgm:presLayoutVars>
          <dgm:bulletEnabled val="1"/>
        </dgm:presLayoutVars>
      </dgm:prSet>
      <dgm:spPr/>
    </dgm:pt>
    <dgm:pt modelId="{2C14244A-388B-4A4B-AD6A-6A4BEE140E3D}" type="pres">
      <dgm:prSet presAssocID="{EE9653C0-E8D4-4EE1-8CC9-B4CE7119BBE6}" presName="accent_1" presStyleCnt="0"/>
      <dgm:spPr/>
    </dgm:pt>
    <dgm:pt modelId="{3FB3F960-3591-4289-ADBF-7153F24C047A}" type="pres">
      <dgm:prSet presAssocID="{EE9653C0-E8D4-4EE1-8CC9-B4CE7119BBE6}" presName="accentRepeatNode" presStyleLbl="solidFgAcc1" presStyleIdx="0" presStyleCnt="7"/>
      <dgm:spPr>
        <a:solidFill>
          <a:srgbClr val="00B050"/>
        </a:solidFill>
      </dgm:spPr>
    </dgm:pt>
    <dgm:pt modelId="{27C75D54-8BA9-40C1-B770-FDE053B60BF4}" type="pres">
      <dgm:prSet presAssocID="{0CA58D2A-4C5D-49CF-B54D-D811BAEE2A69}" presName="text_2" presStyleLbl="node1" presStyleIdx="1" presStyleCnt="7">
        <dgm:presLayoutVars>
          <dgm:bulletEnabled val="1"/>
        </dgm:presLayoutVars>
      </dgm:prSet>
      <dgm:spPr/>
    </dgm:pt>
    <dgm:pt modelId="{DBD3B10B-66ED-4BCC-A848-9894F8D38AB0}" type="pres">
      <dgm:prSet presAssocID="{0CA58D2A-4C5D-49CF-B54D-D811BAEE2A69}" presName="accent_2" presStyleCnt="0"/>
      <dgm:spPr/>
    </dgm:pt>
    <dgm:pt modelId="{9617F73F-897D-410A-9B26-F87B88E0DACF}" type="pres">
      <dgm:prSet presAssocID="{0CA58D2A-4C5D-49CF-B54D-D811BAEE2A69}" presName="accentRepeatNode" presStyleLbl="solidFgAcc1" presStyleIdx="1" presStyleCnt="7"/>
      <dgm:spPr>
        <a:solidFill>
          <a:schemeClr val="accent6">
            <a:lumMod val="40000"/>
            <a:lumOff val="60000"/>
          </a:schemeClr>
        </a:solidFill>
      </dgm:spPr>
    </dgm:pt>
    <dgm:pt modelId="{492E3668-2F7D-4469-AE58-5C308E238B40}" type="pres">
      <dgm:prSet presAssocID="{23CB6315-049E-48FC-A877-10AF2E439F18}" presName="text_3" presStyleLbl="node1" presStyleIdx="2" presStyleCnt="7">
        <dgm:presLayoutVars>
          <dgm:bulletEnabled val="1"/>
        </dgm:presLayoutVars>
      </dgm:prSet>
      <dgm:spPr/>
    </dgm:pt>
    <dgm:pt modelId="{B370D733-B2AF-40ED-AC11-FFEDD1E624A7}" type="pres">
      <dgm:prSet presAssocID="{23CB6315-049E-48FC-A877-10AF2E439F18}" presName="accent_3" presStyleCnt="0"/>
      <dgm:spPr/>
    </dgm:pt>
    <dgm:pt modelId="{189DEF37-B80B-4D84-B521-C7BFC74D49A0}" type="pres">
      <dgm:prSet presAssocID="{23CB6315-049E-48FC-A877-10AF2E439F18}" presName="accentRepeatNode" presStyleLbl="solidFgAcc1" presStyleIdx="2" presStyleCnt="7"/>
      <dgm:spPr>
        <a:solidFill>
          <a:schemeClr val="accent1">
            <a:lumMod val="60000"/>
            <a:lumOff val="40000"/>
          </a:schemeClr>
        </a:solidFill>
      </dgm:spPr>
    </dgm:pt>
    <dgm:pt modelId="{8009DA4C-6FC8-4C0E-AEF0-9074F95AAEE9}" type="pres">
      <dgm:prSet presAssocID="{5085EFF9-3B38-425C-A561-F4D9B1CC8562}" presName="text_4" presStyleLbl="node1" presStyleIdx="3" presStyleCnt="7">
        <dgm:presLayoutVars>
          <dgm:bulletEnabled val="1"/>
        </dgm:presLayoutVars>
      </dgm:prSet>
      <dgm:spPr/>
    </dgm:pt>
    <dgm:pt modelId="{923E4F80-4320-49A0-A6E5-443AF7846AE3}" type="pres">
      <dgm:prSet presAssocID="{5085EFF9-3B38-425C-A561-F4D9B1CC8562}" presName="accent_4" presStyleCnt="0"/>
      <dgm:spPr/>
    </dgm:pt>
    <dgm:pt modelId="{3F6891BA-21A2-41DA-9DAA-601858761B95}" type="pres">
      <dgm:prSet presAssocID="{5085EFF9-3B38-425C-A561-F4D9B1CC8562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158F9D00-E4C9-48A0-A42B-4E920D8B0039}" type="pres">
      <dgm:prSet presAssocID="{BC603D3E-3107-4BF0-A031-120EF8D50943}" presName="text_5" presStyleLbl="node1" presStyleIdx="4" presStyleCnt="7">
        <dgm:presLayoutVars>
          <dgm:bulletEnabled val="1"/>
        </dgm:presLayoutVars>
      </dgm:prSet>
      <dgm:spPr/>
    </dgm:pt>
    <dgm:pt modelId="{ED52FD92-FB21-4CA7-A9FF-2BEE9FC2505A}" type="pres">
      <dgm:prSet presAssocID="{BC603D3E-3107-4BF0-A031-120EF8D50943}" presName="accent_5" presStyleCnt="0"/>
      <dgm:spPr/>
    </dgm:pt>
    <dgm:pt modelId="{BACB0DBF-101C-4A17-9284-5469A74525FE}" type="pres">
      <dgm:prSet presAssocID="{BC603D3E-3107-4BF0-A031-120EF8D50943}" presName="accentRepeatNode" presStyleLbl="solidFgAcc1" presStyleIdx="4" presStyleCnt="7"/>
      <dgm:spPr>
        <a:solidFill>
          <a:srgbClr val="FFFF99"/>
        </a:solidFill>
      </dgm:spPr>
    </dgm:pt>
    <dgm:pt modelId="{81E6DF41-F193-4F1C-886D-21C7C5F87B20}" type="pres">
      <dgm:prSet presAssocID="{03E31515-FDF4-4B1D-88F9-9E7773980249}" presName="text_6" presStyleLbl="node1" presStyleIdx="5" presStyleCnt="7">
        <dgm:presLayoutVars>
          <dgm:bulletEnabled val="1"/>
        </dgm:presLayoutVars>
      </dgm:prSet>
      <dgm:spPr/>
    </dgm:pt>
    <dgm:pt modelId="{AB93D6B2-B93A-457E-ABAC-5B2AAEFB496C}" type="pres">
      <dgm:prSet presAssocID="{03E31515-FDF4-4B1D-88F9-9E7773980249}" presName="accent_6" presStyleCnt="0"/>
      <dgm:spPr/>
    </dgm:pt>
    <dgm:pt modelId="{8502969E-93ED-433A-BEB3-8A86B1734426}" type="pres">
      <dgm:prSet presAssocID="{03E31515-FDF4-4B1D-88F9-9E7773980249}" presName="accentRepeatNode" presStyleLbl="solidFgAcc1" presStyleIdx="5" presStyleCnt="7"/>
      <dgm:spPr>
        <a:solidFill>
          <a:schemeClr val="accent2">
            <a:lumMod val="60000"/>
            <a:lumOff val="40000"/>
          </a:schemeClr>
        </a:solidFill>
      </dgm:spPr>
    </dgm:pt>
    <dgm:pt modelId="{459E25E9-BF77-405B-8D87-799FD0568265}" type="pres">
      <dgm:prSet presAssocID="{7AAF8A2A-4D73-4D8A-B302-0DEC9380DAAE}" presName="text_7" presStyleLbl="node1" presStyleIdx="6" presStyleCnt="7">
        <dgm:presLayoutVars>
          <dgm:bulletEnabled val="1"/>
        </dgm:presLayoutVars>
      </dgm:prSet>
      <dgm:spPr/>
    </dgm:pt>
    <dgm:pt modelId="{245148EF-A6FF-4DAD-9083-36597FB9F0AA}" type="pres">
      <dgm:prSet presAssocID="{7AAF8A2A-4D73-4D8A-B302-0DEC9380DAAE}" presName="accent_7" presStyleCnt="0"/>
      <dgm:spPr/>
    </dgm:pt>
    <dgm:pt modelId="{56B537A5-FA53-4F5D-9E57-6F8745C27671}" type="pres">
      <dgm:prSet presAssocID="{7AAF8A2A-4D73-4D8A-B302-0DEC9380DAAE}" presName="accentRepeatNode" presStyleLbl="solidFgAcc1" presStyleIdx="6" presStyleCnt="7"/>
      <dgm:spPr>
        <a:solidFill>
          <a:srgbClr val="FF0000"/>
        </a:solidFill>
      </dgm:spPr>
    </dgm:pt>
  </dgm:ptLst>
  <dgm:cxnLst>
    <dgm:cxn modelId="{83C7761A-0B5F-4814-A930-8BA4991B2E16}" srcId="{F90A5AEC-B4A6-4DEC-8CB5-D1A4F692F829}" destId="{5085EFF9-3B38-425C-A561-F4D9B1CC8562}" srcOrd="3" destOrd="0" parTransId="{7D4D4580-D254-4834-ACE7-3CF559F3FE9A}" sibTransId="{30D93FE6-C2A6-4150-86C0-490510961445}"/>
    <dgm:cxn modelId="{817D476A-67B7-4E77-B046-7E6ADF48D857}" type="presOf" srcId="{7AAF8A2A-4D73-4D8A-B302-0DEC9380DAAE}" destId="{459E25E9-BF77-405B-8D87-799FD0568265}" srcOrd="0" destOrd="0" presId="urn:microsoft.com/office/officeart/2008/layout/VerticalCurvedList"/>
    <dgm:cxn modelId="{F2AA674B-F879-4662-98F4-0E8A408F0F3E}" srcId="{F90A5AEC-B4A6-4DEC-8CB5-D1A4F692F829}" destId="{BC603D3E-3107-4BF0-A031-120EF8D50943}" srcOrd="4" destOrd="0" parTransId="{6DAB39CB-7BD1-48C1-B2E4-FBB70D678A40}" sibTransId="{86E5F324-4D98-45C5-A607-AE56B22AD834}"/>
    <dgm:cxn modelId="{15A4596E-C66C-40AB-B27C-5BF4F43E84E1}" type="presOf" srcId="{BC603D3E-3107-4BF0-A031-120EF8D50943}" destId="{158F9D00-E4C9-48A0-A42B-4E920D8B0039}" srcOrd="0" destOrd="0" presId="urn:microsoft.com/office/officeart/2008/layout/VerticalCurvedList"/>
    <dgm:cxn modelId="{103DFE51-A363-4A5C-A320-0130C5B62213}" srcId="{F90A5AEC-B4A6-4DEC-8CB5-D1A4F692F829}" destId="{7AAF8A2A-4D73-4D8A-B302-0DEC9380DAAE}" srcOrd="6" destOrd="0" parTransId="{1A629DE0-37A0-454D-A15C-8C20A97E0418}" sibTransId="{4279FB90-5E2D-4D22-8782-2CBD8D2B777A}"/>
    <dgm:cxn modelId="{90587757-8E5F-4A51-8C5A-BEC94DC803A2}" type="presOf" srcId="{F90A5AEC-B4A6-4DEC-8CB5-D1A4F692F829}" destId="{AC7A3D81-50E1-4D64-9390-4571630E0FC8}" srcOrd="0" destOrd="0" presId="urn:microsoft.com/office/officeart/2008/layout/VerticalCurvedList"/>
    <dgm:cxn modelId="{6D418C91-D485-4E06-BEC7-04CF5DCE2459}" type="presOf" srcId="{5085EFF9-3B38-425C-A561-F4D9B1CC8562}" destId="{8009DA4C-6FC8-4C0E-AEF0-9074F95AAEE9}" srcOrd="0" destOrd="0" presId="urn:microsoft.com/office/officeart/2008/layout/VerticalCurvedList"/>
    <dgm:cxn modelId="{6CBA0895-3F60-4E3E-A1CB-046BB6E94026}" srcId="{F90A5AEC-B4A6-4DEC-8CB5-D1A4F692F829}" destId="{0CA58D2A-4C5D-49CF-B54D-D811BAEE2A69}" srcOrd="1" destOrd="0" parTransId="{3FB68AED-C228-46E7-A444-970600CFA202}" sibTransId="{E3C75EA0-DB57-4BAD-AB0F-AC04AD8CAB05}"/>
    <dgm:cxn modelId="{5FDC9FB3-6E19-4557-A4A9-3BC08672E4C8}" type="presOf" srcId="{EE9653C0-E8D4-4EE1-8CC9-B4CE7119BBE6}" destId="{684E37BA-1F69-4EC9-9DCB-588367718173}" srcOrd="0" destOrd="0" presId="urn:microsoft.com/office/officeart/2008/layout/VerticalCurvedList"/>
    <dgm:cxn modelId="{15637FB7-704F-4589-AC44-4B8270607FE3}" srcId="{F90A5AEC-B4A6-4DEC-8CB5-D1A4F692F829}" destId="{03E31515-FDF4-4B1D-88F9-9E7773980249}" srcOrd="5" destOrd="0" parTransId="{181A6DDB-A2EB-4671-BFA2-31374C822205}" sibTransId="{E126FF5C-B643-41F8-8250-A9888F966E2D}"/>
    <dgm:cxn modelId="{A21AA6B9-66CE-4F41-8597-B205BAA3E143}" type="presOf" srcId="{F530EB71-CF4A-461A-901E-8607730AF402}" destId="{EB06BAAA-5EC4-48D4-9572-1CE23B2211F8}" srcOrd="0" destOrd="0" presId="urn:microsoft.com/office/officeart/2008/layout/VerticalCurvedList"/>
    <dgm:cxn modelId="{2D1188BA-56AD-4AC7-AFC0-B3906FBB74C4}" srcId="{F90A5AEC-B4A6-4DEC-8CB5-D1A4F692F829}" destId="{23CB6315-049E-48FC-A877-10AF2E439F18}" srcOrd="2" destOrd="0" parTransId="{39C573E7-674C-4326-BBB6-FB8EF7598C1D}" sibTransId="{F1D6FDE5-BE11-4334-BFEB-8165DE66297C}"/>
    <dgm:cxn modelId="{CA0D98C1-ECFC-4425-A5D1-9DAFBAC1B76B}" srcId="{F90A5AEC-B4A6-4DEC-8CB5-D1A4F692F829}" destId="{EBF2AF8A-9F2F-4076-8CDB-50B27A7941C0}" srcOrd="7" destOrd="0" parTransId="{25A68895-BA33-429D-801B-C17AC68B3C11}" sibTransId="{320F648C-C9FE-41C6-9865-95AAB5BEBC01}"/>
    <dgm:cxn modelId="{7F2EBCC5-B204-4371-977E-0E56FFD3BB88}" type="presOf" srcId="{23CB6315-049E-48FC-A877-10AF2E439F18}" destId="{492E3668-2F7D-4469-AE58-5C308E238B40}" srcOrd="0" destOrd="0" presId="urn:microsoft.com/office/officeart/2008/layout/VerticalCurvedList"/>
    <dgm:cxn modelId="{A636BFD3-D294-4F4E-B9B3-05A5C0D5025A}" type="presOf" srcId="{03E31515-FDF4-4B1D-88F9-9E7773980249}" destId="{81E6DF41-F193-4F1C-886D-21C7C5F87B20}" srcOrd="0" destOrd="0" presId="urn:microsoft.com/office/officeart/2008/layout/VerticalCurvedList"/>
    <dgm:cxn modelId="{E640E1EE-0204-4A17-9F73-071FB26FCADA}" type="presOf" srcId="{0CA58D2A-4C5D-49CF-B54D-D811BAEE2A69}" destId="{27C75D54-8BA9-40C1-B770-FDE053B60BF4}" srcOrd="0" destOrd="0" presId="urn:microsoft.com/office/officeart/2008/layout/VerticalCurvedList"/>
    <dgm:cxn modelId="{11FDACF0-C079-48F4-81C3-F34D7D109FBB}" srcId="{F90A5AEC-B4A6-4DEC-8CB5-D1A4F692F829}" destId="{EE9653C0-E8D4-4EE1-8CC9-B4CE7119BBE6}" srcOrd="0" destOrd="0" parTransId="{C2F63B63-648B-4129-A311-B9E5254D7AAA}" sibTransId="{F530EB71-CF4A-461A-901E-8607730AF402}"/>
    <dgm:cxn modelId="{717C8720-B801-490C-A06E-23B0F7924F59}" type="presParOf" srcId="{AC7A3D81-50E1-4D64-9390-4571630E0FC8}" destId="{FC223808-E6F4-40DE-94FC-3ED9A3C4393E}" srcOrd="0" destOrd="0" presId="urn:microsoft.com/office/officeart/2008/layout/VerticalCurvedList"/>
    <dgm:cxn modelId="{7599ADE7-385F-4FDA-AD73-7361957E3400}" type="presParOf" srcId="{FC223808-E6F4-40DE-94FC-3ED9A3C4393E}" destId="{09BFC4B0-964A-4799-85C4-FF27676D30FB}" srcOrd="0" destOrd="0" presId="urn:microsoft.com/office/officeart/2008/layout/VerticalCurvedList"/>
    <dgm:cxn modelId="{6173BEA2-DD5C-468A-A5BB-C66B76FC6E1F}" type="presParOf" srcId="{09BFC4B0-964A-4799-85C4-FF27676D30FB}" destId="{77B8338E-1C3F-4406-992D-8A1E9B76F4D8}" srcOrd="0" destOrd="0" presId="urn:microsoft.com/office/officeart/2008/layout/VerticalCurvedList"/>
    <dgm:cxn modelId="{5E40EB87-F794-481A-88EA-319DCA8FF7BA}" type="presParOf" srcId="{09BFC4B0-964A-4799-85C4-FF27676D30FB}" destId="{EB06BAAA-5EC4-48D4-9572-1CE23B2211F8}" srcOrd="1" destOrd="0" presId="urn:microsoft.com/office/officeart/2008/layout/VerticalCurvedList"/>
    <dgm:cxn modelId="{BA705223-56A1-4B67-B61C-36C1FF3B7115}" type="presParOf" srcId="{09BFC4B0-964A-4799-85C4-FF27676D30FB}" destId="{2C528BE7-3D6F-491E-A585-196F99A57864}" srcOrd="2" destOrd="0" presId="urn:microsoft.com/office/officeart/2008/layout/VerticalCurvedList"/>
    <dgm:cxn modelId="{17A8D754-ECE9-4156-A738-FA10CC382821}" type="presParOf" srcId="{09BFC4B0-964A-4799-85C4-FF27676D30FB}" destId="{4188C471-8CE8-45BB-B672-4468A4BFCE6C}" srcOrd="3" destOrd="0" presId="urn:microsoft.com/office/officeart/2008/layout/VerticalCurvedList"/>
    <dgm:cxn modelId="{28827C82-4C8D-4D4F-87C5-3DC9EF3CA6A5}" type="presParOf" srcId="{FC223808-E6F4-40DE-94FC-3ED9A3C4393E}" destId="{684E37BA-1F69-4EC9-9DCB-588367718173}" srcOrd="1" destOrd="0" presId="urn:microsoft.com/office/officeart/2008/layout/VerticalCurvedList"/>
    <dgm:cxn modelId="{6AD7F22C-50DB-49B6-87E6-42571D63920C}" type="presParOf" srcId="{FC223808-E6F4-40DE-94FC-3ED9A3C4393E}" destId="{2C14244A-388B-4A4B-AD6A-6A4BEE140E3D}" srcOrd="2" destOrd="0" presId="urn:microsoft.com/office/officeart/2008/layout/VerticalCurvedList"/>
    <dgm:cxn modelId="{950D01ED-C194-4F91-95E3-F0C5F32D5A60}" type="presParOf" srcId="{2C14244A-388B-4A4B-AD6A-6A4BEE140E3D}" destId="{3FB3F960-3591-4289-ADBF-7153F24C047A}" srcOrd="0" destOrd="0" presId="urn:microsoft.com/office/officeart/2008/layout/VerticalCurvedList"/>
    <dgm:cxn modelId="{5B5F3092-AFE2-4204-9401-F12679CA15E1}" type="presParOf" srcId="{FC223808-E6F4-40DE-94FC-3ED9A3C4393E}" destId="{27C75D54-8BA9-40C1-B770-FDE053B60BF4}" srcOrd="3" destOrd="0" presId="urn:microsoft.com/office/officeart/2008/layout/VerticalCurvedList"/>
    <dgm:cxn modelId="{A625CDE4-000E-4615-AB6D-CBDD08E8EB53}" type="presParOf" srcId="{FC223808-E6F4-40DE-94FC-3ED9A3C4393E}" destId="{DBD3B10B-66ED-4BCC-A848-9894F8D38AB0}" srcOrd="4" destOrd="0" presId="urn:microsoft.com/office/officeart/2008/layout/VerticalCurvedList"/>
    <dgm:cxn modelId="{0CF91787-3515-4B94-B748-DB1FCE37D05D}" type="presParOf" srcId="{DBD3B10B-66ED-4BCC-A848-9894F8D38AB0}" destId="{9617F73F-897D-410A-9B26-F87B88E0DACF}" srcOrd="0" destOrd="0" presId="urn:microsoft.com/office/officeart/2008/layout/VerticalCurvedList"/>
    <dgm:cxn modelId="{6D4E6E4A-19D4-4470-9A10-7A7F864BC006}" type="presParOf" srcId="{FC223808-E6F4-40DE-94FC-3ED9A3C4393E}" destId="{492E3668-2F7D-4469-AE58-5C308E238B40}" srcOrd="5" destOrd="0" presId="urn:microsoft.com/office/officeart/2008/layout/VerticalCurvedList"/>
    <dgm:cxn modelId="{F4F9B631-3F84-4A7B-A36B-4E087D322950}" type="presParOf" srcId="{FC223808-E6F4-40DE-94FC-3ED9A3C4393E}" destId="{B370D733-B2AF-40ED-AC11-FFEDD1E624A7}" srcOrd="6" destOrd="0" presId="urn:microsoft.com/office/officeart/2008/layout/VerticalCurvedList"/>
    <dgm:cxn modelId="{0E2A6403-F33D-4DEE-B5FF-CA88920DE365}" type="presParOf" srcId="{B370D733-B2AF-40ED-AC11-FFEDD1E624A7}" destId="{189DEF37-B80B-4D84-B521-C7BFC74D49A0}" srcOrd="0" destOrd="0" presId="urn:microsoft.com/office/officeart/2008/layout/VerticalCurvedList"/>
    <dgm:cxn modelId="{AF2AE275-1CFD-4370-9B26-A9996058DE20}" type="presParOf" srcId="{FC223808-E6F4-40DE-94FC-3ED9A3C4393E}" destId="{8009DA4C-6FC8-4C0E-AEF0-9074F95AAEE9}" srcOrd="7" destOrd="0" presId="urn:microsoft.com/office/officeart/2008/layout/VerticalCurvedList"/>
    <dgm:cxn modelId="{E4BDAAF1-0A25-404D-8F0E-6F5E5F8B05D4}" type="presParOf" srcId="{FC223808-E6F4-40DE-94FC-3ED9A3C4393E}" destId="{923E4F80-4320-49A0-A6E5-443AF7846AE3}" srcOrd="8" destOrd="0" presId="urn:microsoft.com/office/officeart/2008/layout/VerticalCurvedList"/>
    <dgm:cxn modelId="{4EED8CDE-79B4-43F7-AC60-E04682699375}" type="presParOf" srcId="{923E4F80-4320-49A0-A6E5-443AF7846AE3}" destId="{3F6891BA-21A2-41DA-9DAA-601858761B95}" srcOrd="0" destOrd="0" presId="urn:microsoft.com/office/officeart/2008/layout/VerticalCurvedList"/>
    <dgm:cxn modelId="{3202A314-2DDC-4863-A9D0-473F09BD12F5}" type="presParOf" srcId="{FC223808-E6F4-40DE-94FC-3ED9A3C4393E}" destId="{158F9D00-E4C9-48A0-A42B-4E920D8B0039}" srcOrd="9" destOrd="0" presId="urn:microsoft.com/office/officeart/2008/layout/VerticalCurvedList"/>
    <dgm:cxn modelId="{6AF8468B-A80F-4DDE-AE97-59466289BEFA}" type="presParOf" srcId="{FC223808-E6F4-40DE-94FC-3ED9A3C4393E}" destId="{ED52FD92-FB21-4CA7-A9FF-2BEE9FC2505A}" srcOrd="10" destOrd="0" presId="urn:microsoft.com/office/officeart/2008/layout/VerticalCurvedList"/>
    <dgm:cxn modelId="{0CA73A40-2412-491D-B1EC-506A1FD5EB00}" type="presParOf" srcId="{ED52FD92-FB21-4CA7-A9FF-2BEE9FC2505A}" destId="{BACB0DBF-101C-4A17-9284-5469A74525FE}" srcOrd="0" destOrd="0" presId="urn:microsoft.com/office/officeart/2008/layout/VerticalCurvedList"/>
    <dgm:cxn modelId="{26DF5206-4EA7-4BA2-9CD9-6D0B834732CC}" type="presParOf" srcId="{FC223808-E6F4-40DE-94FC-3ED9A3C4393E}" destId="{81E6DF41-F193-4F1C-886D-21C7C5F87B20}" srcOrd="11" destOrd="0" presId="urn:microsoft.com/office/officeart/2008/layout/VerticalCurvedList"/>
    <dgm:cxn modelId="{A7F2D1D6-28B5-466D-83EB-E5DAA4D7CBA8}" type="presParOf" srcId="{FC223808-E6F4-40DE-94FC-3ED9A3C4393E}" destId="{AB93D6B2-B93A-457E-ABAC-5B2AAEFB496C}" srcOrd="12" destOrd="0" presId="urn:microsoft.com/office/officeart/2008/layout/VerticalCurvedList"/>
    <dgm:cxn modelId="{2DE07C3A-14A9-4350-A9A9-E339981C80CA}" type="presParOf" srcId="{AB93D6B2-B93A-457E-ABAC-5B2AAEFB496C}" destId="{8502969E-93ED-433A-BEB3-8A86B1734426}" srcOrd="0" destOrd="0" presId="urn:microsoft.com/office/officeart/2008/layout/VerticalCurvedList"/>
    <dgm:cxn modelId="{8554F033-CE8A-4DD1-AC5C-B466EBB156B4}" type="presParOf" srcId="{FC223808-E6F4-40DE-94FC-3ED9A3C4393E}" destId="{459E25E9-BF77-405B-8D87-799FD0568265}" srcOrd="13" destOrd="0" presId="urn:microsoft.com/office/officeart/2008/layout/VerticalCurvedList"/>
    <dgm:cxn modelId="{5DD951D3-186F-4040-A1C6-980431357AA8}" type="presParOf" srcId="{FC223808-E6F4-40DE-94FC-3ED9A3C4393E}" destId="{245148EF-A6FF-4DAD-9083-36597FB9F0AA}" srcOrd="14" destOrd="0" presId="urn:microsoft.com/office/officeart/2008/layout/VerticalCurvedList"/>
    <dgm:cxn modelId="{FAC4EC97-0186-4DBF-A1D5-D4471037AE76}" type="presParOf" srcId="{245148EF-A6FF-4DAD-9083-36597FB9F0AA}" destId="{56B537A5-FA53-4F5D-9E57-6F8745C276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6BAAA-5EC4-48D4-9572-1CE23B2211F8}">
      <dsp:nvSpPr>
        <dsp:cNvPr id="0" name=""/>
        <dsp:cNvSpPr/>
      </dsp:nvSpPr>
      <dsp:spPr>
        <a:xfrm>
          <a:off x="-7389510" y="-1130410"/>
          <a:ext cx="8801580" cy="8801580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E37BA-1F69-4EC9-9DCB-588367718173}">
      <dsp:nvSpPr>
        <dsp:cNvPr id="0" name=""/>
        <dsp:cNvSpPr/>
      </dsp:nvSpPr>
      <dsp:spPr>
        <a:xfrm>
          <a:off x="458834" y="297342"/>
          <a:ext cx="8064445" cy="59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82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300" kern="1200"/>
            <a:t>AI can be used for anything in the assignment. </a:t>
          </a:r>
        </a:p>
      </dsp:txBody>
      <dsp:txXfrm>
        <a:off x="458834" y="297342"/>
        <a:ext cx="8064445" cy="594424"/>
      </dsp:txXfrm>
    </dsp:sp>
    <dsp:sp modelId="{3FB3F960-3591-4289-ADBF-7153F24C047A}">
      <dsp:nvSpPr>
        <dsp:cNvPr id="0" name=""/>
        <dsp:cNvSpPr/>
      </dsp:nvSpPr>
      <dsp:spPr>
        <a:xfrm>
          <a:off x="87319" y="223039"/>
          <a:ext cx="743030" cy="743030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75D54-8BA9-40C1-B770-FDE053B60BF4}">
      <dsp:nvSpPr>
        <dsp:cNvPr id="0" name=""/>
        <dsp:cNvSpPr/>
      </dsp:nvSpPr>
      <dsp:spPr>
        <a:xfrm>
          <a:off x="997138" y="1189502"/>
          <a:ext cx="7526141" cy="59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82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AI can be used for anything in the assignment but prompts and draft histories need to be submitted.</a:t>
          </a:r>
        </a:p>
      </dsp:txBody>
      <dsp:txXfrm>
        <a:off x="997138" y="1189502"/>
        <a:ext cx="7526141" cy="594424"/>
      </dsp:txXfrm>
    </dsp:sp>
    <dsp:sp modelId="{9617F73F-897D-410A-9B26-F87B88E0DACF}">
      <dsp:nvSpPr>
        <dsp:cNvPr id="0" name=""/>
        <dsp:cNvSpPr/>
      </dsp:nvSpPr>
      <dsp:spPr>
        <a:xfrm>
          <a:off x="625623" y="1115199"/>
          <a:ext cx="743030" cy="743030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E3668-2F7D-4469-AE58-5C308E238B40}">
      <dsp:nvSpPr>
        <dsp:cNvPr id="0" name=""/>
        <dsp:cNvSpPr/>
      </dsp:nvSpPr>
      <dsp:spPr>
        <a:xfrm>
          <a:off x="1292126" y="2081007"/>
          <a:ext cx="7231152" cy="59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82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AI can be used for idea generation, organizing, outlining, drafting (main writing still done by the student), and editing, and when submitted all prompts and a revision history must be provided.</a:t>
          </a:r>
        </a:p>
      </dsp:txBody>
      <dsp:txXfrm>
        <a:off x="1292126" y="2081007"/>
        <a:ext cx="7231152" cy="594424"/>
      </dsp:txXfrm>
    </dsp:sp>
    <dsp:sp modelId="{189DEF37-B80B-4D84-B521-C7BFC74D49A0}">
      <dsp:nvSpPr>
        <dsp:cNvPr id="0" name=""/>
        <dsp:cNvSpPr/>
      </dsp:nvSpPr>
      <dsp:spPr>
        <a:xfrm>
          <a:off x="920611" y="2006704"/>
          <a:ext cx="743030" cy="74303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9DA4C-6FC8-4C0E-AEF0-9074F95AAEE9}">
      <dsp:nvSpPr>
        <dsp:cNvPr id="0" name=""/>
        <dsp:cNvSpPr/>
      </dsp:nvSpPr>
      <dsp:spPr>
        <a:xfrm>
          <a:off x="1386313" y="2973167"/>
          <a:ext cx="7136965" cy="59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82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AI can be more generally used, but the student needs to detail exactly how it was used and include prompts in their submission.</a:t>
          </a:r>
        </a:p>
      </dsp:txBody>
      <dsp:txXfrm>
        <a:off x="1386313" y="2973167"/>
        <a:ext cx="7136965" cy="594424"/>
      </dsp:txXfrm>
    </dsp:sp>
    <dsp:sp modelId="{3F6891BA-21A2-41DA-9DAA-601858761B95}">
      <dsp:nvSpPr>
        <dsp:cNvPr id="0" name=""/>
        <dsp:cNvSpPr/>
      </dsp:nvSpPr>
      <dsp:spPr>
        <a:xfrm>
          <a:off x="1014798" y="2898864"/>
          <a:ext cx="743030" cy="743030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F9D00-E4C9-48A0-A42B-4E920D8B0039}">
      <dsp:nvSpPr>
        <dsp:cNvPr id="0" name=""/>
        <dsp:cNvSpPr/>
      </dsp:nvSpPr>
      <dsp:spPr>
        <a:xfrm>
          <a:off x="1292126" y="3865326"/>
          <a:ext cx="7231152" cy="59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82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AI can be used for specified activities (included in the assignment description) or a specific AI can be used for certain tasks.</a:t>
          </a:r>
        </a:p>
      </dsp:txBody>
      <dsp:txXfrm>
        <a:off x="1292126" y="3865326"/>
        <a:ext cx="7231152" cy="594424"/>
      </dsp:txXfrm>
    </dsp:sp>
    <dsp:sp modelId="{BACB0DBF-101C-4A17-9284-5469A74525FE}">
      <dsp:nvSpPr>
        <dsp:cNvPr id="0" name=""/>
        <dsp:cNvSpPr/>
      </dsp:nvSpPr>
      <dsp:spPr>
        <a:xfrm>
          <a:off x="920611" y="3791023"/>
          <a:ext cx="743030" cy="743030"/>
        </a:xfrm>
        <a:prstGeom prst="ellipse">
          <a:avLst/>
        </a:prstGeom>
        <a:solidFill>
          <a:srgbClr val="FFFF99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6DF41-F193-4F1C-886D-21C7C5F87B20}">
      <dsp:nvSpPr>
        <dsp:cNvPr id="0" name=""/>
        <dsp:cNvSpPr/>
      </dsp:nvSpPr>
      <dsp:spPr>
        <a:xfrm>
          <a:off x="997138" y="4756832"/>
          <a:ext cx="7526141" cy="59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82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AI can be minimally used (idea generation, simple editing, only approved platforms allowed).</a:t>
          </a:r>
        </a:p>
      </dsp:txBody>
      <dsp:txXfrm>
        <a:off x="997138" y="4756832"/>
        <a:ext cx="7526141" cy="594424"/>
      </dsp:txXfrm>
    </dsp:sp>
    <dsp:sp modelId="{8502969E-93ED-433A-BEB3-8A86B1734426}">
      <dsp:nvSpPr>
        <dsp:cNvPr id="0" name=""/>
        <dsp:cNvSpPr/>
      </dsp:nvSpPr>
      <dsp:spPr>
        <a:xfrm>
          <a:off x="625623" y="4682529"/>
          <a:ext cx="743030" cy="74303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E25E9-BF77-405B-8D87-799FD0568265}">
      <dsp:nvSpPr>
        <dsp:cNvPr id="0" name=""/>
        <dsp:cNvSpPr/>
      </dsp:nvSpPr>
      <dsp:spPr>
        <a:xfrm>
          <a:off x="458834" y="5648991"/>
          <a:ext cx="8064445" cy="59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82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No AI allowed (no use of any AI tool for any part of the assignment).</a:t>
          </a:r>
        </a:p>
      </dsp:txBody>
      <dsp:txXfrm>
        <a:off x="458834" y="5648991"/>
        <a:ext cx="8064445" cy="594424"/>
      </dsp:txXfrm>
    </dsp:sp>
    <dsp:sp modelId="{56B537A5-FA53-4F5D-9E57-6F8745C27671}">
      <dsp:nvSpPr>
        <dsp:cNvPr id="0" name=""/>
        <dsp:cNvSpPr/>
      </dsp:nvSpPr>
      <dsp:spPr>
        <a:xfrm>
          <a:off x="87319" y="5574688"/>
          <a:ext cx="743030" cy="743030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9CE4-A497-6DB1-1B85-A47A1B356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324" y="3542904"/>
            <a:ext cx="11167352" cy="1560908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36B14E-6D2F-B702-62D6-0868887138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89115"/>
            <a:ext cx="9144000" cy="706430"/>
          </a:xfrm>
        </p:spPr>
        <p:txBody>
          <a:bodyPr/>
          <a:lstStyle>
            <a:lvl1pPr marL="0" indent="0" algn="ctr">
              <a:buNone/>
              <a:defRPr sz="2400" b="0" kern="1000" spc="150" baseline="0">
                <a:solidFill>
                  <a:srgbClr val="174D8B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1113A03-BD09-1AF1-B8EA-E6B37CE36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4799" y="633984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967322-93F7-43B1-8988-119A54C2F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6A638B-7527-48B2-EB8B-CA29F3D25F0B}"/>
              </a:ext>
            </a:extLst>
          </p:cNvPr>
          <p:cNvSpPr/>
          <p:nvPr userDrawn="1"/>
        </p:nvSpPr>
        <p:spPr>
          <a:xfrm>
            <a:off x="9377464" y="0"/>
            <a:ext cx="263619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63EA9B35-F325-99C0-3B9D-E9F9E0220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87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5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36DE0-A24B-B713-1BFE-6718CA1C0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1BE4E-42C7-A15E-FDB6-5BAC75418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9F307-11F5-FE31-DBA2-1FF13A28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8977D3-DD95-4BA4-9088-0E6FC2E214C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40A84-1A3A-8249-6BAA-D7A8538B4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FEB8E-4756-A694-0133-BD92053D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967322-93F7-43B1-8988-119A54C2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6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ED3B-AF6E-6422-73CF-B2BD7CB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69F01-9FFD-E08B-220E-45B8D2438F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spc="150" baseline="0">
                <a:solidFill>
                  <a:srgbClr val="174D8B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FAD8A-4E35-E4E9-33E8-84955D57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8977D3-DD95-4BA4-9088-0E6FC2E214C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F3DDE-E6B6-67B8-33EC-9BA5BA3B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5FAB-6DA9-5FD5-3507-C4108656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967322-93F7-43B1-8988-119A54C2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1EF99-7A0D-2377-3CF3-D83A4D17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23224-9733-8AD4-4100-BF41496FE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E7D6D-64D5-960F-DF29-59C1955E5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50F74-F31D-E20D-EADE-CF26D7F7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8977D3-DD95-4BA4-9088-0E6FC2E214C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5F513-4A8A-C250-5C34-DD9ACC1A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C8F08-1B8F-EAD2-18C2-8AF7B2EC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967322-93F7-43B1-8988-119A54C2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6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A705-3604-2365-AD47-A954C833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B6134-BB76-F73A-05ED-5DCC172F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1165-B574-E6BB-4B01-7B0FE636C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D41409-FF01-2635-7B22-716E20754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D1D71C-6FDC-043A-63A7-8DE462AA6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B32103-331D-0C84-28A3-6476F4AE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8977D3-DD95-4BA4-9088-0E6FC2E214C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08E7E-C8F2-4069-CDB1-08065BB13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E354B5-0568-852C-96DD-731BF828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967322-93F7-43B1-8988-119A54C2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A58F-5504-DE88-4FAC-491208C1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FA847-2231-E647-9252-B1DEBB79B3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8977D3-DD95-4BA4-9088-0E6FC2E214C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FD812-0208-0102-15AD-096DD15CB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56B6F-6429-FE7E-4C68-8C0E7DBE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967322-93F7-43B1-8988-119A54C2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9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722D49-AFEF-D96F-224A-6920174F0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8977D3-DD95-4BA4-9088-0E6FC2E214C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51DC0-4507-1CBC-1110-F04A9555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82446-E6E8-E7AA-ECEF-F18F9BF8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967322-93F7-43B1-8988-119A54C2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9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46286-705E-FA47-A1E5-7EBB6B71E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69886-4DF3-F775-78BC-91D20E652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96BAE-AE3E-07E6-F5BA-F634F2412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A88BF-D86A-B61A-7D33-0E742146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8977D3-DD95-4BA4-9088-0E6FC2E214C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9705C-03E6-BD41-5FA0-A72C9AB0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2A4A8-8314-5A79-5C61-A57614C6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967322-93F7-43B1-8988-119A54C2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6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DB21-4BAB-53DF-BD70-7FA30BB1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993E8A-792F-5E70-F886-20A3701A6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E894E-CEB0-40C2-9892-D415B133A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04225-9379-28EA-0667-313871C3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8977D3-DD95-4BA4-9088-0E6FC2E214C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7D612-26B2-7507-8BC0-289F46E0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6DD7F-41EA-A4B0-94DF-82F1B1C2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967322-93F7-43B1-8988-119A54C2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2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409BFC-6E8F-8A08-591C-A24B2ECA08D9}"/>
              </a:ext>
            </a:extLst>
          </p:cNvPr>
          <p:cNvSpPr/>
          <p:nvPr userDrawn="1"/>
        </p:nvSpPr>
        <p:spPr>
          <a:xfrm>
            <a:off x="0" y="6218730"/>
            <a:ext cx="12192000" cy="639270"/>
          </a:xfrm>
          <a:prstGeom prst="rect">
            <a:avLst/>
          </a:prstGeom>
          <a:solidFill>
            <a:srgbClr val="172B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C0929-DF64-06DB-0923-90B004E3B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F217F-FFA0-4029-E180-38ACE9E8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D11D123-2703-F8E9-B66B-77BB08D9CE4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6363436"/>
            <a:ext cx="2123440" cy="34985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ECAFBE-7BC0-2397-50C4-BBE88A51B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4799" y="633984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967322-93F7-43B1-8988-119A54C2FC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white magnifying glass in a blue circle&#10;&#10;Description automatically generated">
            <a:extLst>
              <a:ext uri="{FF2B5EF4-FFF2-40B4-BE49-F238E27FC236}">
                <a16:creationId xmlns:a16="http://schemas.microsoft.com/office/drawing/2014/main" id="{569F94B9-5165-0C1C-4E58-F9EEEB7FCB3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9034" y="167296"/>
            <a:ext cx="563698" cy="563698"/>
          </a:xfrm>
          <a:prstGeom prst="rect">
            <a:avLst/>
          </a:prstGeom>
        </p:spPr>
      </p:pic>
      <p:pic>
        <p:nvPicPr>
          <p:cNvPr id="13" name="Picture 12" descr="A blue circle with a white line on it&#10;&#10;Description automatically generated">
            <a:extLst>
              <a:ext uri="{FF2B5EF4-FFF2-40B4-BE49-F238E27FC236}">
                <a16:creationId xmlns:a16="http://schemas.microsoft.com/office/drawing/2014/main" id="{B23F98F2-17C6-A6F5-0766-77616BC367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0790" y="167296"/>
            <a:ext cx="563698" cy="563698"/>
          </a:xfrm>
          <a:prstGeom prst="rect">
            <a:avLst/>
          </a:prstGeom>
        </p:spPr>
      </p:pic>
      <p:pic>
        <p:nvPicPr>
          <p:cNvPr id="15" name="Picture 14" descr="A white outline of a book with a bookmark&#10;&#10;Description automatically generated">
            <a:extLst>
              <a:ext uri="{FF2B5EF4-FFF2-40B4-BE49-F238E27FC236}">
                <a16:creationId xmlns:a16="http://schemas.microsoft.com/office/drawing/2014/main" id="{04F9A46F-6E10-0B28-F7BD-3BA79C897B8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74301" y="167296"/>
            <a:ext cx="563698" cy="563698"/>
          </a:xfrm>
          <a:prstGeom prst="rect">
            <a:avLst/>
          </a:prstGeom>
        </p:spPr>
      </p:pic>
      <p:pic>
        <p:nvPicPr>
          <p:cNvPr id="17" name="Picture 16" descr="A purple circle with a white outline of an apple&#10;&#10;Description automatically generated">
            <a:extLst>
              <a:ext uri="{FF2B5EF4-FFF2-40B4-BE49-F238E27FC236}">
                <a16:creationId xmlns:a16="http://schemas.microsoft.com/office/drawing/2014/main" id="{1AD5C6CD-3B93-5F8B-9741-26826978E32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32546" y="167296"/>
            <a:ext cx="563698" cy="56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2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8C6A8-CFB4-29E6-C943-A63D3A7342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 and the Writing Process in Multilingual Classrooms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2726C-4DDC-9E7C-08EB-677FD4360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Dr. Christina Kitson</a:t>
            </a:r>
          </a:p>
          <a:p>
            <a:r>
              <a:rPr lang="en-US" dirty="0"/>
              <a:t>University of Central Missouri</a:t>
            </a:r>
          </a:p>
        </p:txBody>
      </p:sp>
    </p:spTree>
    <p:extLst>
      <p:ext uri="{BB962C8B-B14F-4D97-AF65-F5344CB8AC3E}">
        <p14:creationId xmlns:p14="http://schemas.microsoft.com/office/powerpoint/2010/main" val="399767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E57D0-6B84-A8D1-BD4B-A8A3BFD0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158B2-1624-ABB0-49C9-B630F9896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48097-DA21-5BDE-9BD2-027BDA7CB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Questions?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Contact: Kitson@ucmo.edu</a:t>
            </a:r>
          </a:p>
        </p:txBody>
      </p:sp>
    </p:spTree>
    <p:extLst>
      <p:ext uri="{BB962C8B-B14F-4D97-AF65-F5344CB8AC3E}">
        <p14:creationId xmlns:p14="http://schemas.microsoft.com/office/powerpoint/2010/main" val="303825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128D-DA17-208F-69FA-61B7261E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Multilingual Writing is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866C2-1144-0490-14B3-0B184B807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83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Working with your organization/institution you can establish your classroom rules about AI</a:t>
            </a:r>
          </a:p>
          <a:p>
            <a:r>
              <a:rPr lang="en-US" dirty="0"/>
              <a:t>Pre-writing skills- the alphabet, words, tenses, sentence construction, mechanics and grammar</a:t>
            </a:r>
          </a:p>
          <a:p>
            <a:r>
              <a:rPr lang="en-US" dirty="0"/>
              <a:t>Early writing- sentences, paragraphs, topic sentences, thesis statements</a:t>
            </a:r>
          </a:p>
          <a:p>
            <a:r>
              <a:rPr lang="en-US" dirty="0"/>
              <a:t>Essay writing- idea generation, brainstorming, integrating thesis and topic sentences, drafting, revising, editing, finalizing</a:t>
            </a:r>
          </a:p>
          <a:p>
            <a:r>
              <a:rPr lang="en-US" dirty="0"/>
              <a:t>Academic writing- citation, style, formatting, references</a:t>
            </a:r>
          </a:p>
          <a:p>
            <a:r>
              <a:rPr lang="en-US" dirty="0"/>
              <a:t>Think about the steps you are teaching and what your students already know (can they ask others for help?)</a:t>
            </a:r>
          </a:p>
          <a:p>
            <a:r>
              <a:rPr lang="en-US" dirty="0"/>
              <a:t>AI can help with “academic voice” and specific styles for ELs</a:t>
            </a:r>
          </a:p>
        </p:txBody>
      </p:sp>
    </p:spTree>
    <p:extLst>
      <p:ext uri="{BB962C8B-B14F-4D97-AF65-F5344CB8AC3E}">
        <p14:creationId xmlns:p14="http://schemas.microsoft.com/office/powerpoint/2010/main" val="66577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BCAE-9199-3FEC-63F8-1CC54B27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Ideas for AI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E4285-05A0-F566-3D80-42FAB33D0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662795"/>
          </a:xfrm>
        </p:spPr>
        <p:txBody>
          <a:bodyPr>
            <a:normAutofit/>
          </a:bodyPr>
          <a:lstStyle/>
          <a:p>
            <a:r>
              <a:rPr lang="en-US" dirty="0"/>
              <a:t>Ask AI to provide content with mistakes for students to correct</a:t>
            </a:r>
          </a:p>
          <a:p>
            <a:r>
              <a:rPr lang="en-US" dirty="0"/>
              <a:t>Ask AI to help write grammar and sentence construction tasks</a:t>
            </a:r>
          </a:p>
          <a:p>
            <a:r>
              <a:rPr lang="en-US" dirty="0"/>
              <a:t>Ask AI to create passages for response</a:t>
            </a:r>
          </a:p>
          <a:p>
            <a:r>
              <a:rPr lang="en-US" dirty="0"/>
              <a:t>Ask AI to create images to go along with readings</a:t>
            </a:r>
          </a:p>
          <a:p>
            <a:r>
              <a:rPr lang="en-US" dirty="0"/>
              <a:t>Ask AI to create songs to go with a topic</a:t>
            </a:r>
          </a:p>
          <a:p>
            <a:r>
              <a:rPr lang="en-US" dirty="0"/>
              <a:t>Ask AI to tutor on grammar and mechanics</a:t>
            </a:r>
          </a:p>
          <a:p>
            <a:r>
              <a:rPr lang="en-US" dirty="0"/>
              <a:t>Ask AI to provide basic feedback on writing</a:t>
            </a:r>
          </a:p>
          <a:p>
            <a:r>
              <a:rPr lang="en-US" dirty="0"/>
              <a:t>Ask AI to review your feedback and look for trends</a:t>
            </a:r>
          </a:p>
          <a:p>
            <a:r>
              <a:rPr lang="en-US" dirty="0"/>
              <a:t>Ask AI to write an AI proof prompt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AADBC-F494-531E-D6EC-BB6D960B6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480" y="3193604"/>
            <a:ext cx="301752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6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7F64-B719-4BF4-C882-21E09753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97" y="0"/>
            <a:ext cx="8610600" cy="1508760"/>
          </a:xfrm>
        </p:spPr>
        <p:txBody>
          <a:bodyPr/>
          <a:lstStyle/>
          <a:p>
            <a:r>
              <a:rPr lang="en-US" dirty="0"/>
              <a:t>Integrating AI in Your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C408A-A004-93EA-0443-2CC7FBC5B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30" y="1325879"/>
            <a:ext cx="7462683" cy="5186887"/>
          </a:xfrm>
        </p:spPr>
        <p:txBody>
          <a:bodyPr>
            <a:normAutofit/>
          </a:bodyPr>
          <a:lstStyle/>
          <a:p>
            <a:r>
              <a:rPr lang="en-US" sz="2400" dirty="0"/>
              <a:t>Rework pre-AI prompts to make sure you have        AI resistant ideas/tasks</a:t>
            </a:r>
          </a:p>
          <a:p>
            <a:r>
              <a:rPr lang="en-US" sz="2400" dirty="0"/>
              <a:t>How can you integrate AI into your classroom-</a:t>
            </a:r>
          </a:p>
          <a:p>
            <a:pPr lvl="1"/>
            <a:r>
              <a:rPr lang="en-US" sz="2400" dirty="0"/>
              <a:t>“Trojan Horse”  Dracula and Cats</a:t>
            </a:r>
          </a:p>
          <a:p>
            <a:pPr lvl="1"/>
            <a:r>
              <a:rPr lang="en-US" sz="2400" dirty="0"/>
              <a:t>Have students compare and analyze AIs  answer to their answer</a:t>
            </a:r>
          </a:p>
          <a:p>
            <a:pPr lvl="1"/>
            <a:r>
              <a:rPr lang="en-US" sz="2400" dirty="0"/>
              <a:t>Allow translation or cultural look ups </a:t>
            </a:r>
          </a:p>
          <a:p>
            <a:pPr lvl="1"/>
            <a:r>
              <a:rPr lang="en-US" sz="2400" dirty="0" err="1"/>
              <a:t>VoiceWave</a:t>
            </a:r>
            <a:r>
              <a:rPr lang="en-US" sz="2400" dirty="0"/>
              <a:t> extensions that allow voice recognition for struggling typers</a:t>
            </a:r>
          </a:p>
          <a:p>
            <a:pPr lvl="1"/>
            <a:r>
              <a:rPr lang="en-US" sz="2400" dirty="0"/>
              <a:t>Provide a guide to students on when AI is acceptable (and what it might look like at      each stage)</a:t>
            </a:r>
          </a:p>
          <a:p>
            <a:pPr lvl="1"/>
            <a:r>
              <a:rPr lang="en-US" dirty="0"/>
              <a:t>Ask AI how it can help you in your class</a:t>
            </a:r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2A707-AA61-8E95-46C5-995CEEA8F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914" y="1128743"/>
            <a:ext cx="493776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6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080A6-876F-88DE-F4FE-1A4A5879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1404" y="764373"/>
            <a:ext cx="2604795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When to use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F2285-AB8C-4B3B-98D4-D65ACC49C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6049" y="2194560"/>
            <a:ext cx="2530151" cy="4024125"/>
          </a:xfrm>
        </p:spPr>
        <p:txBody>
          <a:bodyPr>
            <a:normAutofit/>
          </a:bodyPr>
          <a:lstStyle/>
          <a:p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graphic with your expectations should be posted</a:t>
            </a:r>
          </a:p>
          <a:p>
            <a:r>
              <a:rPr lang="en-US" sz="1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Could be included in the assignment itself</a:t>
            </a:r>
          </a:p>
          <a:p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Modify to fit your needs</a:t>
            </a:r>
          </a:p>
          <a:p>
            <a:pPr marL="0" indent="0">
              <a:buNone/>
            </a:pPr>
            <a:endParaRPr lang="en-US" sz="18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 inspired by the AI Assessment Scale; Perkins, Furze, et al., 2024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259FC3-F096-EF2A-065B-26AAF53DE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687779"/>
              </p:ext>
            </p:extLst>
          </p:nvPr>
        </p:nvGraphicFramePr>
        <p:xfrm>
          <a:off x="216159" y="-77355"/>
          <a:ext cx="8610599" cy="654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22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981" y="0"/>
            <a:ext cx="8610600" cy="1222310"/>
          </a:xfrm>
        </p:spPr>
        <p:txBody>
          <a:bodyPr/>
          <a:lstStyle/>
          <a:p>
            <a:r>
              <a:rPr lang="en-US" b="1" dirty="0"/>
              <a:t>AI </a:t>
            </a:r>
            <a:r>
              <a:rPr lang="en-US" dirty="0"/>
              <a:t>for Multilingual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1884"/>
            <a:ext cx="10820400" cy="5796116"/>
          </a:xfrm>
        </p:spPr>
        <p:txBody>
          <a:bodyPr>
            <a:normAutofit/>
          </a:bodyPr>
          <a:lstStyle/>
          <a:p>
            <a:pPr marL="35560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effectLst/>
                <a:latin typeface="Century Gothic" panose="020B0502020202020204" pitchFamily="34" charset="0"/>
              </a:rPr>
              <a:t>Idea Generation: </a:t>
            </a:r>
            <a:endParaRPr lang="en-US" sz="2000" b="1" i="0" u="none" strike="noStrike" dirty="0"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Century Gothic" panose="020B0502020202020204" pitchFamily="34" charset="0"/>
              </a:rPr>
              <a:t>Claude, ChatGPT, Gemini, and CoPilot  </a:t>
            </a:r>
            <a:endParaRPr lang="en-US" sz="2000" b="1" i="0" u="none" strike="noStrike" dirty="0">
              <a:effectLst/>
              <a:latin typeface="Century Gothic" panose="020B0502020202020204" pitchFamily="34" charset="0"/>
            </a:endParaRPr>
          </a:p>
          <a:p>
            <a:pPr marL="355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effectLst/>
                <a:latin typeface="Century Gothic" panose="020B0502020202020204" pitchFamily="34" charset="0"/>
              </a:rPr>
              <a:t>Grammar and style suggestions: </a:t>
            </a:r>
            <a:endParaRPr lang="en-US" sz="2000" b="1" i="0" u="none" strike="noStrike" dirty="0"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Century Gothic" panose="020B0502020202020204" pitchFamily="34" charset="0"/>
              </a:rPr>
              <a:t>Grammarly, Hemingway Editor, </a:t>
            </a:r>
            <a:r>
              <a:rPr lang="en-US" sz="1800" b="0" i="0" u="none" strike="noStrike" dirty="0" err="1">
                <a:effectLst/>
                <a:latin typeface="Century Gothic" panose="020B0502020202020204" pitchFamily="34" charset="0"/>
              </a:rPr>
              <a:t>Slickwrite</a:t>
            </a:r>
            <a:r>
              <a:rPr lang="en-US" sz="1800" b="0" i="0" u="none" strike="noStrike" dirty="0">
                <a:effectLst/>
                <a:latin typeface="Century Gothic" panose="020B0502020202020204" pitchFamily="34" charset="0"/>
              </a:rPr>
              <a:t>, </a:t>
            </a:r>
            <a:r>
              <a:rPr lang="en-US" sz="1800" b="0" i="0" u="none" strike="noStrike" dirty="0" err="1">
                <a:effectLst/>
                <a:latin typeface="Century Gothic" panose="020B0502020202020204" pitchFamily="34" charset="0"/>
              </a:rPr>
              <a:t>Wordvice</a:t>
            </a:r>
            <a:r>
              <a:rPr lang="en-US" sz="1800" b="0" i="0" u="none" strike="noStrike" dirty="0">
                <a:effectLst/>
                <a:latin typeface="Century Gothic" panose="020B0502020202020204" pitchFamily="34" charset="0"/>
              </a:rPr>
              <a:t>, and chatbots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35560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effectLst/>
                <a:latin typeface="Century Gothic" panose="020B0502020202020204" pitchFamily="34" charset="0"/>
              </a:rPr>
              <a:t>Research Assistance: </a:t>
            </a:r>
            <a:endParaRPr lang="en-US" sz="2000" b="1" i="0" u="none" strike="noStrike" dirty="0"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Century Gothic" panose="020B0502020202020204" pitchFamily="34" charset="0"/>
              </a:rPr>
              <a:t>Scispace, Scite.ai, Elicit.org, Research Rabbit, Genei.io, semanticsscholar.org, and consensus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35560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effectLst/>
                <a:latin typeface="Century Gothic" panose="020B0502020202020204" pitchFamily="34" charset="0"/>
              </a:rPr>
              <a:t>Content organization and structuring: </a:t>
            </a:r>
            <a:endParaRPr lang="en-US" sz="2000" b="1" i="0" u="none" strike="noStrike" dirty="0"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Century Gothic" panose="020B0502020202020204" pitchFamily="34" charset="0"/>
              </a:rPr>
              <a:t>Copy.ai for outlining, </a:t>
            </a:r>
            <a:r>
              <a:rPr lang="en-US" sz="1800" b="0" i="0" u="none" strike="noStrike" dirty="0" err="1">
                <a:effectLst/>
                <a:latin typeface="Century Gothic" panose="020B0502020202020204" pitchFamily="34" charset="0"/>
              </a:rPr>
              <a:t>Mindmeister</a:t>
            </a:r>
            <a:r>
              <a:rPr lang="en-US" sz="1800" b="0" i="0" u="none" strike="noStrike" dirty="0">
                <a:effectLst/>
                <a:latin typeface="Century Gothic" panose="020B0502020202020204" pitchFamily="34" charset="0"/>
              </a:rPr>
              <a:t> for mind mapping, Goblin tools</a:t>
            </a:r>
            <a:r>
              <a:rPr lang="en-US" sz="1800" dirty="0">
                <a:latin typeface="Century Gothic" panose="020B0502020202020204" pitchFamily="34" charset="0"/>
              </a:rPr>
              <a:t> and </a:t>
            </a:r>
            <a:r>
              <a:rPr lang="en-US" sz="1800" b="0" i="0" u="none" strike="noStrike" dirty="0" err="1">
                <a:effectLst/>
                <a:latin typeface="Century Gothic" panose="020B0502020202020204" pitchFamily="34" charset="0"/>
              </a:rPr>
              <a:t>Quillbot</a:t>
            </a:r>
            <a:r>
              <a:rPr lang="en-US" sz="1800" b="0" i="0" u="none" strike="noStrike" dirty="0">
                <a:effectLst/>
                <a:latin typeface="Century Gothic" panose="020B0502020202020204" pitchFamily="34" charset="0"/>
              </a:rPr>
              <a:t> for paraphrasing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35560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effectLst/>
                <a:latin typeface="Century Gothic" panose="020B0502020202020204" pitchFamily="34" charset="0"/>
              </a:rPr>
              <a:t>Language Translation: </a:t>
            </a:r>
            <a:endParaRPr lang="en-US" sz="2000" b="1" i="0" u="none" strike="noStrike" dirty="0"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Century Gothic" panose="020B0502020202020204" pitchFamily="34" charset="0"/>
              </a:rPr>
              <a:t>Google Translate and </a:t>
            </a:r>
            <a:r>
              <a:rPr lang="en-US" sz="1800" b="0" i="0" u="none" strike="noStrike" dirty="0" err="1">
                <a:effectLst/>
                <a:latin typeface="Century Gothic" panose="020B0502020202020204" pitchFamily="34" charset="0"/>
              </a:rPr>
              <a:t>DeepL</a:t>
            </a:r>
            <a:r>
              <a:rPr lang="en-US" sz="1800" b="0" i="0" u="none" strike="noStrike" dirty="0">
                <a:effectLst/>
                <a:latin typeface="Century Gothic" panose="020B0502020202020204" pitchFamily="34" charset="0"/>
              </a:rPr>
              <a:t> 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marL="285750" indent="-285750" fontAlgn="base">
              <a:spcBef>
                <a:spcPts val="5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Academic Writing help:</a:t>
            </a:r>
          </a:p>
          <a:p>
            <a:pPr marL="742950" lvl="1" indent="-285750" fontAlgn="base"/>
            <a:r>
              <a:rPr lang="en-US" sz="1800" b="0" i="0" u="none" strike="noStrike" dirty="0">
                <a:effectLst/>
                <a:latin typeface="Century Gothic" panose="020B0502020202020204" pitchFamily="34" charset="0"/>
              </a:rPr>
              <a:t>Conch AI, Curie, and </a:t>
            </a:r>
            <a:r>
              <a:rPr lang="en-US" sz="1800" b="0" i="0" u="none" strike="noStrike" dirty="0" err="1">
                <a:effectLst/>
                <a:latin typeface="Century Gothic" panose="020B0502020202020204" pitchFamily="34" charset="0"/>
              </a:rPr>
              <a:t>Scholarcy</a:t>
            </a:r>
            <a:endParaRPr lang="en-US" sz="1800" b="0" i="0" u="none" strike="noStrike" dirty="0">
              <a:effectLst/>
              <a:latin typeface="Century Gothic" panose="020B0502020202020204" pitchFamily="34" charset="0"/>
            </a:endParaRPr>
          </a:p>
          <a:p>
            <a:pPr marL="285750" indent="-285750" fontAlgn="base"/>
            <a:r>
              <a:rPr lang="en-US" sz="2000" b="1" dirty="0">
                <a:latin typeface="Century Gothic" panose="020B0502020202020204" pitchFamily="34" charset="0"/>
              </a:rPr>
              <a:t>Creative Writing Help:</a:t>
            </a:r>
          </a:p>
          <a:p>
            <a:pPr marL="742950" lvl="1" indent="-285750" fontAlgn="base"/>
            <a:r>
              <a:rPr lang="en-US" sz="1800" dirty="0" err="1">
                <a:latin typeface="Century Gothic" panose="020B0502020202020204" pitchFamily="34" charset="0"/>
              </a:rPr>
              <a:t>Sudowrite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BD938-2B6E-6A14-F779-02930D69C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026" y="3959942"/>
            <a:ext cx="2468880" cy="2468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B53B1B-BD84-2C60-61B5-31FF2F8A2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173" y="3959942"/>
            <a:ext cx="246888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2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515600" cy="1325563"/>
          </a:xfrm>
        </p:spPr>
        <p:txBody>
          <a:bodyPr/>
          <a:lstStyle/>
          <a:p>
            <a:r>
              <a:rPr lang="en-US" b="1" dirty="0"/>
              <a:t>Addressing Misuse of AI /</a:t>
            </a:r>
            <a:br>
              <a:rPr lang="en-US" b="1" dirty="0"/>
            </a:br>
            <a:r>
              <a:rPr lang="en-US" b="1" dirty="0"/>
              <a:t>Academic honesty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6292"/>
            <a:ext cx="10820400" cy="4161284"/>
          </a:xfrm>
        </p:spPr>
        <p:txBody>
          <a:bodyPr>
            <a:noAutofit/>
          </a:bodyPr>
          <a:lstStyle/>
          <a:p>
            <a:r>
              <a:rPr lang="en-US" dirty="0"/>
              <a:t>Designing lessons that blend in-class instruction with out-of-class review and revision encourages students to engage deeply with course materials and fosters independent learning skills.</a:t>
            </a:r>
          </a:p>
          <a:p>
            <a:r>
              <a:rPr lang="en-US" dirty="0"/>
              <a:t>Have a robust Academic Honesty policy that students are taught.</a:t>
            </a:r>
          </a:p>
          <a:p>
            <a:r>
              <a:rPr lang="en-US" dirty="0"/>
              <a:t>Have clear policies on acceptable AI use.</a:t>
            </a:r>
          </a:p>
          <a:p>
            <a:r>
              <a:rPr lang="en-US" dirty="0"/>
              <a:t>Have clear policies on punishments for unacceptable use. </a:t>
            </a:r>
          </a:p>
          <a:p>
            <a:r>
              <a:rPr lang="en-US" dirty="0"/>
              <a:t>Engage students in discussions about plagiarism, citation practices, and the ethical use of AI tools.</a:t>
            </a:r>
          </a:p>
          <a:p>
            <a:pPr lvl="1"/>
            <a:r>
              <a:rPr lang="en-US" sz="2200" dirty="0"/>
              <a:t>Redefine plagiarism</a:t>
            </a:r>
          </a:p>
        </p:txBody>
      </p:sp>
    </p:spTree>
    <p:extLst>
      <p:ext uri="{BB962C8B-B14F-4D97-AF65-F5344CB8AC3E}">
        <p14:creationId xmlns:p14="http://schemas.microsoft.com/office/powerpoint/2010/main" val="73301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1874-B99E-C953-1E01-89665289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515600" cy="1325563"/>
          </a:xfrm>
        </p:spPr>
        <p:txBody>
          <a:bodyPr/>
          <a:lstStyle/>
          <a:p>
            <a:r>
              <a:rPr lang="en-US" dirty="0"/>
              <a:t>Identifying AI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B13E7-1FD9-0E32-753B-A933C4B1B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3058"/>
            <a:ext cx="10820400" cy="54077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Perfect grammar and mechanics- everyone makes errors</a:t>
            </a:r>
          </a:p>
          <a:p>
            <a:r>
              <a:rPr lang="en-US" dirty="0"/>
              <a:t>Unusual or obscure word choices (though could be thesaurus)</a:t>
            </a:r>
          </a:p>
          <a:p>
            <a:r>
              <a:rPr lang="en-US" dirty="0"/>
              <a:t>Work that is very inconsistent with class writing or previous work</a:t>
            </a:r>
          </a:p>
          <a:p>
            <a:r>
              <a:rPr lang="en-US" dirty="0"/>
              <a:t>No personal opinions, reflections, anecdotes </a:t>
            </a:r>
          </a:p>
          <a:p>
            <a:r>
              <a:rPr lang="en-US" dirty="0"/>
              <a:t>Repetition of language, ideas, patterns (delve) </a:t>
            </a:r>
          </a:p>
          <a:p>
            <a:r>
              <a:rPr lang="en-US" dirty="0"/>
              <a:t>A summary or report style</a:t>
            </a:r>
          </a:p>
          <a:p>
            <a:r>
              <a:rPr lang="en-US" dirty="0"/>
              <a:t>Some sections are great, others have issues (combined AI and person)</a:t>
            </a:r>
          </a:p>
          <a:p>
            <a:r>
              <a:rPr lang="en-US" dirty="0">
                <a:solidFill>
                  <a:srgbClr val="C00000"/>
                </a:solidFill>
              </a:rPr>
              <a:t>Real writing has inconsistencies, shifts in mood, and emotions</a:t>
            </a:r>
          </a:p>
          <a:p>
            <a:r>
              <a:rPr lang="en-US" dirty="0">
                <a:solidFill>
                  <a:srgbClr val="C00000"/>
                </a:solidFill>
              </a:rPr>
              <a:t>AI writing is often more basic, blunt, neutral, and emotionless</a:t>
            </a:r>
          </a:p>
          <a:p>
            <a:endParaRPr lang="en-US" dirty="0"/>
          </a:p>
          <a:p>
            <a:r>
              <a:rPr lang="en-US" dirty="0"/>
              <a:t>Ask about writing content, sources, try to see what they know</a:t>
            </a:r>
          </a:p>
          <a:p>
            <a:r>
              <a:rPr lang="en-US" b="1" dirty="0">
                <a:solidFill>
                  <a:schemeClr val="accent1"/>
                </a:solidFill>
              </a:rPr>
              <a:t>AI Detectors do not work!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6485C-B213-1A48-CA1B-5A46805E0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555" y="4225413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2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28C31-856F-D308-A9EC-D7C6AD93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C351F-8C68-FE32-9B62-FDBE6FC23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dirty="0"/>
              <a:t>Research- check into different platforms and ideas </a:t>
            </a:r>
          </a:p>
          <a:p>
            <a:r>
              <a:rPr lang="en-US" dirty="0"/>
              <a:t>Begin small- bring in a specific tool at a specific time</a:t>
            </a:r>
          </a:p>
          <a:p>
            <a:r>
              <a:rPr lang="en-US" dirty="0"/>
              <a:t>Be open- it might not work the way you want</a:t>
            </a:r>
          </a:p>
          <a:p>
            <a:r>
              <a:rPr lang="en-US" dirty="0"/>
              <a:t>Be reflective- make sure you take notes and reflect on each experience with bring AI into the classroom</a:t>
            </a:r>
          </a:p>
          <a:p>
            <a:r>
              <a:rPr lang="en-US" dirty="0"/>
              <a:t>Talk with others- bring up AI integration and get a group to work together to create lessons</a:t>
            </a:r>
          </a:p>
          <a:p>
            <a:r>
              <a:rPr lang="en-US" dirty="0"/>
              <a:t>Consider publishing- we are all learning about how this works, share your results!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21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9433A4B-8DCD-40CD-AAFE-0DFBFCC42090}" vid="{2146F1C9-9FDD-4968-9C8B-C6280A3F148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4D3E6E6F4FF340A5C3FAFC9853436B" ma:contentTypeVersion="19" ma:contentTypeDescription="Create a new document." ma:contentTypeScope="" ma:versionID="9c74d488a874da1126345c7cc5ff6c3e">
  <xsd:schema xmlns:xsd="http://www.w3.org/2001/XMLSchema" xmlns:xs="http://www.w3.org/2001/XMLSchema" xmlns:p="http://schemas.microsoft.com/office/2006/metadata/properties" xmlns:ns2="5b198deb-8179-4a9f-997b-954e92228035" xmlns:ns3="b0f7bd90-0605-4122-b11e-39b4082f7318" targetNamespace="http://schemas.microsoft.com/office/2006/metadata/properties" ma:root="true" ma:fieldsID="f66652d1708e990d07b4f0437460b5a0" ns2:_="" ns3:_="">
    <xsd:import namespace="5b198deb-8179-4a9f-997b-954e92228035"/>
    <xsd:import namespace="b0f7bd90-0605-4122-b11e-39b4082f73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98deb-8179-4a9f-997b-954e922280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c022ef-1a5c-4809-b15b-89e04579f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7bd90-0605-4122-b11e-39b4082f73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28bd783-e4b7-4727-ada8-8ed4c33a7f99}" ma:internalName="TaxCatchAll" ma:showField="CatchAllData" ma:web="b0f7bd90-0605-4122-b11e-39b4082f73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f7bd90-0605-4122-b11e-39b4082f7318" xsi:nil="true"/>
    <lcf76f155ced4ddcb4097134ff3c332f xmlns="5b198deb-8179-4a9f-997b-954e9222803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70CAB1-06D6-4958-8F80-2707C68443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198deb-8179-4a9f-997b-954e92228035"/>
    <ds:schemaRef ds:uri="b0f7bd90-0605-4122-b11e-39b4082f7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BCFFBB-0CDE-4165-A8DB-12F0116ACA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D12DE9-075B-4890-953B-8030EA39F704}">
  <ds:schemaRefs>
    <ds:schemaRef ds:uri="http://schemas.microsoft.com/office/2006/metadata/properties"/>
    <ds:schemaRef ds:uri="http://schemas.microsoft.com/office/infopath/2007/PartnerControls"/>
    <ds:schemaRef ds:uri="b0f7bd90-0605-4122-b11e-39b4082f7318"/>
    <ds:schemaRef ds:uri="5b198deb-8179-4a9f-997b-954e9222803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Research Directions_PPT template</Template>
  <TotalTime>1864</TotalTime>
  <Words>880</Words>
  <Application>Microsoft Office PowerPoint</Application>
  <PresentationFormat>Widescreen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Arial Black</vt:lpstr>
      <vt:lpstr>Century Gothic</vt:lpstr>
      <vt:lpstr>Symbol</vt:lpstr>
      <vt:lpstr>Times New Roman</vt:lpstr>
      <vt:lpstr>Office Theme</vt:lpstr>
      <vt:lpstr>AI and the Writing Process in Multilingual Classrooms</vt:lpstr>
      <vt:lpstr>Multilingual Writing is a process</vt:lpstr>
      <vt:lpstr>Ideas for AI Use</vt:lpstr>
      <vt:lpstr>Integrating AI in Your Class</vt:lpstr>
      <vt:lpstr>When to use AI?</vt:lpstr>
      <vt:lpstr>AI for Multilingual Writing</vt:lpstr>
      <vt:lpstr>Addressing Misuse of AI / Academic honesty</vt:lpstr>
      <vt:lpstr>Identifying AI Use</vt:lpstr>
      <vt:lpstr>What can you do?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Sahr</dc:creator>
  <cp:lastModifiedBy>Christina Kitson</cp:lastModifiedBy>
  <cp:revision>19</cp:revision>
  <dcterms:created xsi:type="dcterms:W3CDTF">2024-10-01T07:12:01Z</dcterms:created>
  <dcterms:modified xsi:type="dcterms:W3CDTF">2024-11-19T23:36:29Z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0x010100C54D3E6E6F4FF340A5C3FAFC9853436B</vt:lpwstr>
  </property>
</Properties>
</file>